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E6E6E6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4875"/>
    <p:restoredTop sz="96405"/>
  </p:normalViewPr>
  <p:slideViewPr>
    <p:cSldViewPr snapToGrid="0">
      <p:cViewPr>
        <p:scale>
          <a:sx n="81" d="100"/>
          <a:sy n="81" d="100"/>
        </p:scale>
        <p:origin x="46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9/24/25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26" Type="http://schemas.openxmlformats.org/officeDocument/2006/relationships/image" Target="../media/image12.emf"/><Relationship Id="rId39" Type="http://schemas.openxmlformats.org/officeDocument/2006/relationships/image" Target="../media/image27.png"/><Relationship Id="rId3" Type="http://schemas.openxmlformats.org/officeDocument/2006/relationships/hyperlink" Target="https://doi.org/10.1109/JSEN.2025.3595487" TargetMode="External"/><Relationship Id="rId21" Type="http://schemas.openxmlformats.org/officeDocument/2006/relationships/image" Target="../media/image19.png"/><Relationship Id="rId34" Type="http://schemas.openxmlformats.org/officeDocument/2006/relationships/image" Target="../media/image22.png"/><Relationship Id="rId7" Type="http://schemas.openxmlformats.org/officeDocument/2006/relationships/image" Target="../media/image5.jpg"/><Relationship Id="rId25" Type="http://schemas.openxmlformats.org/officeDocument/2006/relationships/image" Target="../media/image11.png"/><Relationship Id="rId33" Type="http://schemas.openxmlformats.org/officeDocument/2006/relationships/image" Target="../media/image21.emf"/><Relationship Id="rId38" Type="http://schemas.openxmlformats.org/officeDocument/2006/relationships/image" Target="../media/image26.png"/><Relationship Id="rId2" Type="http://schemas.openxmlformats.org/officeDocument/2006/relationships/image" Target="../media/image1.png"/><Relationship Id="rId20" Type="http://schemas.openxmlformats.org/officeDocument/2006/relationships/image" Target="../media/image18.png"/><Relationship Id="rId29" Type="http://schemas.openxmlformats.org/officeDocument/2006/relationships/image" Target="../media/image15.png"/><Relationship Id="rId41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24" Type="http://schemas.openxmlformats.org/officeDocument/2006/relationships/image" Target="../media/image10.jpg"/><Relationship Id="rId32" Type="http://schemas.openxmlformats.org/officeDocument/2006/relationships/image" Target="../media/image20.png"/><Relationship Id="rId37" Type="http://schemas.openxmlformats.org/officeDocument/2006/relationships/image" Target="../media/image25.png"/><Relationship Id="rId40" Type="http://schemas.openxmlformats.org/officeDocument/2006/relationships/image" Target="../media/image28.emf"/><Relationship Id="rId5" Type="http://schemas.openxmlformats.org/officeDocument/2006/relationships/image" Target="../media/image3.png"/><Relationship Id="rId23" Type="http://schemas.openxmlformats.org/officeDocument/2006/relationships/image" Target="../media/image9.emf"/><Relationship Id="rId28" Type="http://schemas.openxmlformats.org/officeDocument/2006/relationships/image" Target="../media/image14.png"/><Relationship Id="rId36" Type="http://schemas.openxmlformats.org/officeDocument/2006/relationships/image" Target="../media/image24.png"/><Relationship Id="rId31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22" Type="http://schemas.openxmlformats.org/officeDocument/2006/relationships/image" Target="../media/image8.png"/><Relationship Id="rId27" Type="http://schemas.openxmlformats.org/officeDocument/2006/relationships/image" Target="../media/image13.png"/><Relationship Id="rId30" Type="http://schemas.openxmlformats.org/officeDocument/2006/relationships/image" Target="../media/image16.png"/><Relationship Id="rId3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42E19-0111-DA6C-F499-447C4DEE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55DDDA-9E7C-C27B-2CEC-DE35DF7B96DE}"/>
              </a:ext>
            </a:extLst>
          </p:cNvPr>
          <p:cNvSpPr/>
          <p:nvPr/>
        </p:nvSpPr>
        <p:spPr>
          <a:xfrm>
            <a:off x="0" y="2103689"/>
            <a:ext cx="21945600" cy="54053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F052D80-F3F2-8C13-4D16-486C3E704A8F}"/>
              </a:ext>
            </a:extLst>
          </p:cNvPr>
          <p:cNvSpPr/>
          <p:nvPr/>
        </p:nvSpPr>
        <p:spPr>
          <a:xfrm>
            <a:off x="36575" y="7571814"/>
            <a:ext cx="21945600" cy="253465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58E2A-0857-3225-898E-CB0A67F45144}"/>
              </a:ext>
            </a:extLst>
          </p:cNvPr>
          <p:cNvSpPr/>
          <p:nvPr/>
        </p:nvSpPr>
        <p:spPr>
          <a:xfrm>
            <a:off x="7081916" y="28274627"/>
            <a:ext cx="14616079" cy="4429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0BE972-E2D7-937D-169F-6A20A3754353}"/>
              </a:ext>
            </a:extLst>
          </p:cNvPr>
          <p:cNvSpPr txBox="1"/>
          <p:nvPr/>
        </p:nvSpPr>
        <p:spPr>
          <a:xfrm>
            <a:off x="0" y="3328988"/>
            <a:ext cx="2194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Next-generation Thermopile Detector Array for Far-Infrared Space-Based Remote Sensing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549E61-426E-4A43-D6AE-CE26175ABAEB}"/>
              </a:ext>
            </a:extLst>
          </p:cNvPr>
          <p:cNvGrpSpPr/>
          <p:nvPr/>
        </p:nvGrpSpPr>
        <p:grpSpPr>
          <a:xfrm>
            <a:off x="0" y="0"/>
            <a:ext cx="21945600" cy="2018594"/>
            <a:chOff x="0" y="0"/>
            <a:chExt cx="21945600" cy="20185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2B9ACE-1B5D-C665-31BA-A0C67B2DE6C1}"/>
                </a:ext>
              </a:extLst>
            </p:cNvPr>
            <p:cNvSpPr/>
            <p:nvPr/>
          </p:nvSpPr>
          <p:spPr>
            <a:xfrm>
              <a:off x="0" y="0"/>
              <a:ext cx="21945600" cy="20185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0000"/>
                </a:highlight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BF58ED-B66E-2BD1-3F26-5F7DD6D6CB65}"/>
                </a:ext>
              </a:extLst>
            </p:cNvPr>
            <p:cNvSpPr txBox="1"/>
            <p:nvPr/>
          </p:nvSpPr>
          <p:spPr>
            <a:xfrm>
              <a:off x="1173616" y="836401"/>
              <a:ext cx="75152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  <a:latin typeface="Helvetica" pitchFamily="2" charset="0"/>
                  <a:cs typeface="Arial" panose="020B0604020202020204" pitchFamily="34" charset="0"/>
                </a:rPr>
                <a:t>National Aeronautics and Space Administration</a:t>
              </a:r>
              <a:endParaRPr lang="en-US" sz="20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E8761D-00E9-1B51-C776-7C78208E3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999760" y="185325"/>
              <a:ext cx="1697902" cy="169790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4F842D8-C1BF-FCD0-55C9-CE1FEF27918E}"/>
              </a:ext>
            </a:extLst>
          </p:cNvPr>
          <p:cNvSpPr txBox="1"/>
          <p:nvPr/>
        </p:nvSpPr>
        <p:spPr>
          <a:xfrm>
            <a:off x="801362" y="2365685"/>
            <a:ext cx="20416026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862E08-C925-205A-A1FA-A18D8F91E9DD}"/>
              </a:ext>
            </a:extLst>
          </p:cNvPr>
          <p:cNvSpPr txBox="1"/>
          <p:nvPr/>
        </p:nvSpPr>
        <p:spPr>
          <a:xfrm>
            <a:off x="247605" y="28329144"/>
            <a:ext cx="683431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41962B-CE96-E24F-058C-7673A58ADF02}"/>
              </a:ext>
            </a:extLst>
          </p:cNvPr>
          <p:cNvSpPr txBox="1"/>
          <p:nvPr/>
        </p:nvSpPr>
        <p:spPr>
          <a:xfrm>
            <a:off x="247605" y="31153650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Clearance Number: CL</a:t>
            </a:r>
            <a:r>
              <a:rPr lang="en-US" sz="20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Number: Postdoc-T-006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Copyright 2025. All rights reserved.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449E07-CCBA-E9CC-B298-65CF6092F73D}"/>
              </a:ext>
            </a:extLst>
          </p:cNvPr>
          <p:cNvSpPr txBox="1"/>
          <p:nvPr/>
        </p:nvSpPr>
        <p:spPr>
          <a:xfrm>
            <a:off x="7081916" y="28329144"/>
            <a:ext cx="1457922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Publications and Acknowledgements:</a:t>
            </a:r>
          </a:p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Eom, B. H., Pepper, B.,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Braga Nogueira Branco, R.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Greenhagen, B. T., &amp; Kenyon, M. E. (2025). Development of a next-generation thermopile detector for cold-body space applications. </a:t>
            </a:r>
            <a:r>
              <a:rPr lang="en-US" sz="2100" i="1" dirty="0">
                <a:latin typeface="Arial" panose="020B0604020202020204" pitchFamily="34" charset="0"/>
                <a:cs typeface="Arial" panose="020B0604020202020204" pitchFamily="34" charset="0"/>
              </a:rPr>
              <a:t>IEEE Sensors Journal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1–9.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https://doi.org/10.1109/JSEN.2025.3595487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Braga Nogueira Branco, R.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H. Eom, B., Pepper, B., &amp; E. Kenyon, M. (2025). Fabrication of Cantilever Absorber Structures for Enhanced Performance of Space-Based Far-Infrared Thermopile Detectors. </a:t>
            </a:r>
            <a:r>
              <a:rPr lang="en-US" sz="2100" i="1" dirty="0">
                <a:latin typeface="Arial" panose="020B0604020202020204" pitchFamily="34" charset="0"/>
                <a:cs typeface="Arial" panose="020B0604020202020204" pitchFamily="34" charset="0"/>
              </a:rPr>
              <a:t>2025 50th International Conference on Infrared, Millimeter, and Terahertz Waves (IRMMW-THz)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Braga Nogueira Branco, R.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H. Eom, B., Pepper, B., &amp; E. Kenyon, M. (2025). Development of a high-fill-factor thermopile array for space-borne far-infrared radiometry. </a:t>
            </a:r>
            <a:r>
              <a:rPr lang="en-US" sz="2100" i="1" dirty="0">
                <a:latin typeface="Arial" panose="020B0604020202020204" pitchFamily="34" charset="0"/>
                <a:cs typeface="Arial" panose="020B0604020202020204" pitchFamily="34" charset="0"/>
              </a:rPr>
              <a:t>2025 SPIE Sensors + Imaging Conference.</a:t>
            </a:r>
            <a:endParaRPr lang="en-US" sz="2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Braga Nogueira Branco, R.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H. Eom, B., Pepper, B., &amp; E. Kenyon, M. (2026). Progress Towards a Near-Unity Fill Factor FIR Thermopile Detector for Space-Based Remote Sensing. </a:t>
            </a:r>
            <a:r>
              <a:rPr lang="en-US" sz="2100" i="1" dirty="0">
                <a:latin typeface="Arial" panose="020B0604020202020204" pitchFamily="34" charset="0"/>
                <a:cs typeface="Arial" panose="020B0604020202020204" pitchFamily="34" charset="0"/>
              </a:rPr>
              <a:t>2026 IEEE Aerospace Conference </a:t>
            </a:r>
            <a:r>
              <a:rPr lang="en-US" sz="2100" b="1" i="1" dirty="0">
                <a:latin typeface="Arial" panose="020B0604020202020204" pitchFamily="34" charset="0"/>
                <a:cs typeface="Arial" panose="020B0604020202020204" pitchFamily="34" charset="0"/>
              </a:rPr>
              <a:t>(Under review)</a:t>
            </a:r>
          </a:p>
          <a:p>
            <a:pPr algn="just">
              <a:spcBef>
                <a:spcPct val="0"/>
              </a:spcBef>
            </a:pPr>
            <a:endParaRPr lang="en-US" alt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Author Contact Information: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rbranco@jpl.nasa.gov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9DF1132-BF9B-269F-0FD7-AC9CB164C0A7}"/>
              </a:ext>
            </a:extLst>
          </p:cNvPr>
          <p:cNvSpPr txBox="1"/>
          <p:nvPr/>
        </p:nvSpPr>
        <p:spPr>
          <a:xfrm>
            <a:off x="141027" y="7803723"/>
            <a:ext cx="257474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201D93A-28BA-69FB-1B66-406506DAF9EF}"/>
              </a:ext>
            </a:extLst>
          </p:cNvPr>
          <p:cNvSpPr txBox="1"/>
          <p:nvPr/>
        </p:nvSpPr>
        <p:spPr>
          <a:xfrm>
            <a:off x="2856797" y="7740411"/>
            <a:ext cx="6829644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High-priority science questions can be answered by exploring the far-infrared (FIR) spectrum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64671D6-C6A4-9A12-60F3-3D5C948497CC}"/>
              </a:ext>
            </a:extLst>
          </p:cNvPr>
          <p:cNvSpPr txBox="1"/>
          <p:nvPr/>
        </p:nvSpPr>
        <p:spPr>
          <a:xfrm>
            <a:off x="195050" y="8566193"/>
            <a:ext cx="3212885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Thermopile detectors are uncooled thermal detectors that can perform remote-sensing (thermal imaging, spectroscopy, and energy balance) throughout the Solar System, including primitive bodies, planets, and satellites.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987D854-E3B0-16C9-1D6D-0928EA59DF22}"/>
                  </a:ext>
                </a:extLst>
              </p:cNvPr>
              <p:cNvSpPr txBox="1"/>
              <p:nvPr/>
            </p:nvSpPr>
            <p:spPr>
              <a:xfrm>
                <a:off x="141027" y="13591651"/>
                <a:ext cx="9540785" cy="3083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2852928"/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Key capabilities of thermopile detectors:</a:t>
                </a:r>
              </a:p>
              <a:p>
                <a:pPr marL="432054" indent="-342900" algn="just" defTabSz="2852928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Broadband </a:t>
                </a:r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(0.3 to &gt;200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700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μ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m), covering full range of albedo and thermal emission.</a:t>
                </a:r>
              </a:p>
              <a:p>
                <a:pPr marL="432054" indent="-342900" algn="just" defTabSz="2852928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Broad temperature range operation </a:t>
                </a:r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(&gt;200 to &lt;350 K).</a:t>
                </a:r>
              </a:p>
              <a:p>
                <a:pPr marL="432054" indent="-342900" algn="just" defTabSz="2852928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Insensitive</a:t>
                </a:r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to instrument </a:t>
                </a: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temperature drifts.</a:t>
                </a:r>
                <a:endParaRPr lang="en-US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432054" indent="-342900" algn="just" defTabSz="2852928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Negligible </a:t>
                </a:r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excess</a:t>
                </a: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1/f noise </a:t>
                </a:r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(long integration times).</a:t>
                </a:r>
              </a:p>
              <a:p>
                <a:pPr marL="432054" indent="-342900" algn="just" defTabSz="2852928">
                  <a:buFont typeface="Arial" panose="020B0604020202020204" pitchFamily="34" charset="0"/>
                  <a:buChar char="•"/>
                </a:pPr>
                <a:r>
                  <a:rPr lang="en-US" sz="2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Highly linear </a:t>
                </a:r>
                <a:r>
                  <a:rPr lang="en-US" sz="24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to incident radiation (50x more than microbolometers).</a:t>
                </a:r>
              </a:p>
            </p:txBody>
          </p:sp>
        </mc:Choice>
        <mc:Fallback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987D854-E3B0-16C9-1D6D-0928EA59D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7" y="13591651"/>
                <a:ext cx="9540785" cy="3083601"/>
              </a:xfrm>
              <a:prstGeom prst="rect">
                <a:avLst/>
              </a:prstGeom>
              <a:blipFill>
                <a:blip r:embed="rId4"/>
                <a:stretch>
                  <a:fillRect l="-1064" t="-1646" r="-931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TextBox 112">
            <a:extLst>
              <a:ext uri="{FF2B5EF4-FFF2-40B4-BE49-F238E27FC236}">
                <a16:creationId xmlns:a16="http://schemas.microsoft.com/office/drawing/2014/main" id="{CBF14224-BC17-5A84-4571-BA0A3B85843E}"/>
              </a:ext>
            </a:extLst>
          </p:cNvPr>
          <p:cNvSpPr txBox="1"/>
          <p:nvPr/>
        </p:nvSpPr>
        <p:spPr>
          <a:xfrm>
            <a:off x="5062449" y="20377556"/>
            <a:ext cx="46193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</a:p>
          <a:p>
            <a:pPr algn="ctr"/>
            <a:endParaRPr lang="en-US" sz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128x64 pixels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97% fill factor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14A5F05-C25A-24B1-EC6D-8827AB569693}"/>
              </a:ext>
            </a:extLst>
          </p:cNvPr>
          <p:cNvSpPr txBox="1"/>
          <p:nvPr/>
        </p:nvSpPr>
        <p:spPr>
          <a:xfrm>
            <a:off x="162464" y="20377556"/>
            <a:ext cx="4690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State-of-the-art (PREFIRE)</a:t>
            </a:r>
          </a:p>
          <a:p>
            <a:pPr algn="ctr"/>
            <a:endParaRPr lang="en-US" sz="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64x8 pixels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~ 25% fill factor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DE8693C-1993-DFEE-80BF-4090FDABDB2E}"/>
              </a:ext>
            </a:extLst>
          </p:cNvPr>
          <p:cNvSpPr txBox="1"/>
          <p:nvPr/>
        </p:nvSpPr>
        <p:spPr>
          <a:xfrm>
            <a:off x="141027" y="17312734"/>
            <a:ext cx="95784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a new detector architecture that accommodates 8,192 pixels with individual wiring connections</a:t>
            </a:r>
          </a:p>
          <a:p>
            <a:pPr marL="457200" indent="-457200" algn="just"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process to fabricate a stacked, two-layer, wiring bus to minimize the spacing between pixel rows.</a:t>
            </a:r>
          </a:p>
          <a:p>
            <a:pPr marL="457200" indent="-457200" algn="just"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process to fabricate large three dimensional ‘cantilever’ absorber structures, where the wiring and pixels sit underneath.</a:t>
            </a:r>
          </a:p>
          <a:p>
            <a:pPr marL="457200" indent="-457200" algn="just"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Fabricate and test a complete 128x64 array with the multi-tiered wiring and ‘cantilever’ absorbers.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CD29796-9459-E30C-5DD0-86724B129F11}"/>
              </a:ext>
            </a:extLst>
          </p:cNvPr>
          <p:cNvSpPr txBox="1"/>
          <p:nvPr/>
        </p:nvSpPr>
        <p:spPr>
          <a:xfrm>
            <a:off x="141027" y="16657039"/>
            <a:ext cx="2329457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FDBA4EC-932E-735F-D23F-8AB68CB255D8}"/>
              </a:ext>
            </a:extLst>
          </p:cNvPr>
          <p:cNvSpPr txBox="1"/>
          <p:nvPr/>
        </p:nvSpPr>
        <p:spPr>
          <a:xfrm>
            <a:off x="10020037" y="16411387"/>
            <a:ext cx="453201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Approach and Results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99E016A-F912-AC42-19BC-C9411DAE770F}"/>
              </a:ext>
            </a:extLst>
          </p:cNvPr>
          <p:cNvSpPr txBox="1"/>
          <p:nvPr/>
        </p:nvSpPr>
        <p:spPr>
          <a:xfrm>
            <a:off x="10117991" y="24480246"/>
            <a:ext cx="6344411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Significance of Results/Benefits to NASA/JPL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127F541-C09C-5C40-E92D-6D2CFA36FB9C}"/>
              </a:ext>
            </a:extLst>
          </p:cNvPr>
          <p:cNvSpPr txBox="1"/>
          <p:nvPr/>
        </p:nvSpPr>
        <p:spPr>
          <a:xfrm>
            <a:off x="16691788" y="24480563"/>
            <a:ext cx="270516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Future Work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E2EDB748-7E46-C6E4-C1F3-BB7D7098C397}"/>
                  </a:ext>
                </a:extLst>
              </p:cNvPr>
              <p:cNvSpPr txBox="1"/>
              <p:nvPr/>
            </p:nvSpPr>
            <p:spPr>
              <a:xfrm>
                <a:off x="10015887" y="14829973"/>
                <a:ext cx="33205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solidFill>
                          <a:schemeClr val="bg1"/>
                        </a:solidFill>
                        <a:latin typeface="Cambria Math"/>
                      </a:rPr>
                      <m:t>𝑁</m:t>
                    </m:r>
                    <m:r>
                      <a:rPr lang="en-US" sz="24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𝑆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𝑆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type m:val="skw"/>
                        <m:ctrlP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𝑃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𝐺</m:t>
                        </m:r>
                      </m:den>
                    </m:f>
                  </m:oMath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E2EDB748-7E46-C6E4-C1F3-BB7D7098C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5887" y="14829973"/>
                <a:ext cx="3320524" cy="461665"/>
              </a:xfrm>
              <a:prstGeom prst="rect">
                <a:avLst/>
              </a:prstGeom>
              <a:blipFill>
                <a:blip r:embed="rId5"/>
                <a:stretch>
                  <a:fillRect l="-380" t="-124324" r="-4183" b="-194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TextBox 142">
            <a:extLst>
              <a:ext uri="{FF2B5EF4-FFF2-40B4-BE49-F238E27FC236}">
                <a16:creationId xmlns:a16="http://schemas.microsoft.com/office/drawing/2014/main" id="{C7B075B7-E257-336D-3364-A44B8DE89B0F}"/>
              </a:ext>
            </a:extLst>
          </p:cNvPr>
          <p:cNvSpPr txBox="1"/>
          <p:nvPr/>
        </p:nvSpPr>
        <p:spPr>
          <a:xfrm>
            <a:off x="10117990" y="25662637"/>
            <a:ext cx="6344411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468"/>
              </a:spcBef>
              <a:spcAft>
                <a:spcPts val="468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 science throughout the Solar System: Uranus, Earth, Moon, primitive bodies, etc.</a:t>
            </a:r>
          </a:p>
          <a:p>
            <a:pPr marL="342900" indent="-342900" algn="just">
              <a:spcBef>
                <a:spcPts val="468"/>
              </a:spcBef>
              <a:spcAft>
                <a:spcPts val="468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enable high spatial resolution thermal imager with hyperspectral capability within a small cost, size, and weight (c-SWaP) package.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5C3E077-76B3-4D09-7B13-FAC9C6C2D6C2}"/>
              </a:ext>
            </a:extLst>
          </p:cNvPr>
          <p:cNvSpPr txBox="1"/>
          <p:nvPr/>
        </p:nvSpPr>
        <p:spPr>
          <a:xfrm>
            <a:off x="10020038" y="17034133"/>
            <a:ext cx="4710102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Klayout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to create the design and Python script to generate parametric wiring connections.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 silicon nitride as the interlayer dielectric between wire layers and develop a process to liftoff rows of pixels for subsequent patterning.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 polyimide as a sacrificial layer, pattern the structure shape, deposit silicon nitride as the absorber structure, and etch the polyimide underneath.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knowledge obtained from Objectives 1-3 to update design, fabricate a full 128x64 pixel array, and test the responsivity under vacuum.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EFF0542-7A0B-31F4-1F41-FBF0590A587C}"/>
              </a:ext>
            </a:extLst>
          </p:cNvPr>
          <p:cNvSpPr>
            <a:spLocks noChangeAspect="1"/>
          </p:cNvSpPr>
          <p:nvPr/>
        </p:nvSpPr>
        <p:spPr>
          <a:xfrm>
            <a:off x="139709" y="17369490"/>
            <a:ext cx="397942" cy="3935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9C9C74DD-2454-806B-57B9-990F33860902}"/>
              </a:ext>
            </a:extLst>
          </p:cNvPr>
          <p:cNvSpPr>
            <a:spLocks noChangeAspect="1"/>
          </p:cNvSpPr>
          <p:nvPr/>
        </p:nvSpPr>
        <p:spPr>
          <a:xfrm>
            <a:off x="134420" y="18104580"/>
            <a:ext cx="397942" cy="3935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12124A08-43F3-7299-B2F3-01B4B670DDA1}"/>
              </a:ext>
            </a:extLst>
          </p:cNvPr>
          <p:cNvSpPr>
            <a:spLocks noChangeAspect="1"/>
          </p:cNvSpPr>
          <p:nvPr/>
        </p:nvSpPr>
        <p:spPr>
          <a:xfrm>
            <a:off x="134420" y="18836133"/>
            <a:ext cx="397942" cy="39351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E58AD79-C9A7-9DC9-066F-511A340F2050}"/>
              </a:ext>
            </a:extLst>
          </p:cNvPr>
          <p:cNvSpPr>
            <a:spLocks noChangeAspect="1"/>
          </p:cNvSpPr>
          <p:nvPr/>
        </p:nvSpPr>
        <p:spPr>
          <a:xfrm>
            <a:off x="134420" y="19570105"/>
            <a:ext cx="397942" cy="39351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E73981E5-BED0-03C6-DA16-DE412BCA6C67}"/>
              </a:ext>
            </a:extLst>
          </p:cNvPr>
          <p:cNvSpPr>
            <a:spLocks noChangeAspect="1"/>
          </p:cNvSpPr>
          <p:nvPr/>
        </p:nvSpPr>
        <p:spPr>
          <a:xfrm>
            <a:off x="10025326" y="17121085"/>
            <a:ext cx="397942" cy="3935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B7DFEC0F-B13A-D496-5083-B9B6E227F320}"/>
              </a:ext>
            </a:extLst>
          </p:cNvPr>
          <p:cNvSpPr>
            <a:spLocks noChangeAspect="1"/>
          </p:cNvSpPr>
          <p:nvPr/>
        </p:nvSpPr>
        <p:spPr>
          <a:xfrm>
            <a:off x="10020037" y="18591504"/>
            <a:ext cx="397942" cy="3935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15BBEF98-FE7F-0B4C-CD16-EEBE8FF282CB}"/>
              </a:ext>
            </a:extLst>
          </p:cNvPr>
          <p:cNvSpPr>
            <a:spLocks noChangeAspect="1"/>
          </p:cNvSpPr>
          <p:nvPr/>
        </p:nvSpPr>
        <p:spPr>
          <a:xfrm>
            <a:off x="10020037" y="20400323"/>
            <a:ext cx="397942" cy="39351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F948EA17-B04B-3967-A32F-09AD8C815252}"/>
              </a:ext>
            </a:extLst>
          </p:cNvPr>
          <p:cNvSpPr>
            <a:spLocks noChangeAspect="1"/>
          </p:cNvSpPr>
          <p:nvPr/>
        </p:nvSpPr>
        <p:spPr>
          <a:xfrm>
            <a:off x="10020037" y="22580952"/>
            <a:ext cx="397942" cy="39351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75" name="Picture 174">
            <a:extLst>
              <a:ext uri="{FF2B5EF4-FFF2-40B4-BE49-F238E27FC236}">
                <a16:creationId xmlns:a16="http://schemas.microsoft.com/office/drawing/2014/main" id="{3B8BA44F-9CEE-EB53-03AB-1280940625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279135" y="15386708"/>
            <a:ext cx="2482264" cy="4532011"/>
          </a:xfrm>
          <a:prstGeom prst="rect">
            <a:avLst/>
          </a:prstGeom>
        </p:spPr>
      </p:pic>
      <p:sp>
        <p:nvSpPr>
          <p:cNvPr id="179" name="TextBox 178">
            <a:extLst>
              <a:ext uri="{FF2B5EF4-FFF2-40B4-BE49-F238E27FC236}">
                <a16:creationId xmlns:a16="http://schemas.microsoft.com/office/drawing/2014/main" id="{98394ECE-653F-61D7-8ADE-66F384948368}"/>
              </a:ext>
            </a:extLst>
          </p:cNvPr>
          <p:cNvSpPr txBox="1"/>
          <p:nvPr/>
        </p:nvSpPr>
        <p:spPr>
          <a:xfrm>
            <a:off x="20287062" y="18376673"/>
            <a:ext cx="824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mm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857CA75D-D138-7151-4899-5ECB0EAADEC1}"/>
              </a:ext>
            </a:extLst>
          </p:cNvPr>
          <p:cNvSpPr/>
          <p:nvPr/>
        </p:nvSpPr>
        <p:spPr>
          <a:xfrm>
            <a:off x="20287062" y="18258079"/>
            <a:ext cx="824265" cy="464949"/>
          </a:xfrm>
          <a:prstGeom prst="rect">
            <a:avLst/>
          </a:prstGeom>
          <a:solidFill>
            <a:schemeClr val="bg1">
              <a:alpha val="401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4BC2798A-AFF8-D794-8B2B-A2C38C5F9FB0}"/>
              </a:ext>
            </a:extLst>
          </p:cNvPr>
          <p:cNvCxnSpPr>
            <a:cxnSpLocks/>
            <a:stCxn id="184" idx="1"/>
          </p:cNvCxnSpPr>
          <p:nvPr/>
        </p:nvCxnSpPr>
        <p:spPr>
          <a:xfrm flipH="1">
            <a:off x="18658018" y="17880004"/>
            <a:ext cx="1629044" cy="7793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5704135C-5B55-8BCA-7E12-2C29571258EA}"/>
              </a:ext>
            </a:extLst>
          </p:cNvPr>
          <p:cNvSpPr txBox="1"/>
          <p:nvPr/>
        </p:nvSpPr>
        <p:spPr>
          <a:xfrm>
            <a:off x="20287062" y="17726115"/>
            <a:ext cx="821102" cy="307777"/>
          </a:xfrm>
          <a:prstGeom prst="rect">
            <a:avLst/>
          </a:prstGeom>
          <a:solidFill>
            <a:schemeClr val="bg1">
              <a:alpha val="3015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Wiring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5FCB47C-4AF3-CEE7-A955-194B3B35DF33}"/>
              </a:ext>
            </a:extLst>
          </p:cNvPr>
          <p:cNvSpPr txBox="1"/>
          <p:nvPr/>
        </p:nvSpPr>
        <p:spPr>
          <a:xfrm>
            <a:off x="19919195" y="16630076"/>
            <a:ext cx="1478235" cy="307777"/>
          </a:xfrm>
          <a:prstGeom prst="rect">
            <a:avLst/>
          </a:prstGeom>
          <a:solidFill>
            <a:schemeClr val="bg1">
              <a:alpha val="29994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ROIC output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3BDAA437-6600-0131-F69B-253D553D7AA8}"/>
              </a:ext>
            </a:extLst>
          </p:cNvPr>
          <p:cNvCxnSpPr>
            <a:cxnSpLocks/>
            <a:stCxn id="186" idx="1"/>
          </p:cNvCxnSpPr>
          <p:nvPr/>
        </p:nvCxnSpPr>
        <p:spPr>
          <a:xfrm flipH="1" flipV="1">
            <a:off x="19036862" y="16783964"/>
            <a:ext cx="882333" cy="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6637C8F6-CB71-B7B9-B15C-5139F8CF47ED}"/>
              </a:ext>
            </a:extLst>
          </p:cNvPr>
          <p:cNvSpPr txBox="1"/>
          <p:nvPr/>
        </p:nvSpPr>
        <p:spPr>
          <a:xfrm>
            <a:off x="20287062" y="17177960"/>
            <a:ext cx="821102" cy="307777"/>
          </a:xfrm>
          <a:prstGeom prst="rect">
            <a:avLst/>
          </a:prstGeom>
          <a:solidFill>
            <a:schemeClr val="bg1">
              <a:alpha val="3015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Pixels</a:t>
            </a:r>
          </a:p>
        </p:txBody>
      </p: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D94B58EA-674E-5629-87D5-3700AEDB8B41}"/>
              </a:ext>
            </a:extLst>
          </p:cNvPr>
          <p:cNvCxnSpPr>
            <a:cxnSpLocks/>
            <a:stCxn id="199" idx="1"/>
          </p:cNvCxnSpPr>
          <p:nvPr/>
        </p:nvCxnSpPr>
        <p:spPr>
          <a:xfrm flipH="1">
            <a:off x="18044370" y="17331849"/>
            <a:ext cx="2242692" cy="590354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B563B33-50A4-FAD8-AD5F-1A742DBEF6C8}"/>
              </a:ext>
            </a:extLst>
          </p:cNvPr>
          <p:cNvGrpSpPr/>
          <p:nvPr/>
        </p:nvGrpSpPr>
        <p:grpSpPr>
          <a:xfrm>
            <a:off x="16595088" y="25101669"/>
            <a:ext cx="5243185" cy="3123932"/>
            <a:chOff x="16861664" y="25294791"/>
            <a:chExt cx="4962875" cy="3123932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84EABC23-6621-A43B-7F9A-2CD9392A2438}"/>
                </a:ext>
              </a:extLst>
            </p:cNvPr>
            <p:cNvSpPr txBox="1"/>
            <p:nvPr/>
          </p:nvSpPr>
          <p:spPr>
            <a:xfrm>
              <a:off x="16861664" y="25294791"/>
              <a:ext cx="4955255" cy="312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just">
                <a:spcBef>
                  <a:spcPts val="468"/>
                </a:spcBef>
                <a:spcAft>
                  <a:spcPts val="1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 Objectives  3  and  4   by fabricating large absorber structures with fully removed sacrificial layer and fabricating and testing a 128x64 pixel array.</a:t>
              </a:r>
            </a:p>
            <a:p>
              <a:pPr marL="342900" indent="-342900" algn="just">
                <a:spcBef>
                  <a:spcPts val="468"/>
                </a:spcBef>
                <a:spcAft>
                  <a:spcPts val="1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Share progress through conference presentations and publications.</a:t>
              </a: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AC5AD7B9-AE84-A639-8B24-395F0A5EEB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174758" y="25357069"/>
              <a:ext cx="397942" cy="39351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8B474128-07B0-70F1-9D63-8968251828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426597" y="25328201"/>
              <a:ext cx="397942" cy="39351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40" name="Rectangle 239">
            <a:extLst>
              <a:ext uri="{FF2B5EF4-FFF2-40B4-BE49-F238E27FC236}">
                <a16:creationId xmlns:a16="http://schemas.microsoft.com/office/drawing/2014/main" id="{789203AC-BD85-CBF1-DAB1-46A8212D3630}"/>
              </a:ext>
            </a:extLst>
          </p:cNvPr>
          <p:cNvSpPr>
            <a:spLocks noChangeAspect="1"/>
          </p:cNvSpPr>
          <p:nvPr/>
        </p:nvSpPr>
        <p:spPr>
          <a:xfrm>
            <a:off x="17022428" y="17366800"/>
            <a:ext cx="140699" cy="199956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763A2BA6-8241-E7D5-7C26-337058B686BB}"/>
              </a:ext>
            </a:extLst>
          </p:cNvPr>
          <p:cNvCxnSpPr>
            <a:cxnSpLocks/>
          </p:cNvCxnSpPr>
          <p:nvPr/>
        </p:nvCxnSpPr>
        <p:spPr>
          <a:xfrm flipH="1">
            <a:off x="15327315" y="17565142"/>
            <a:ext cx="1695113" cy="138356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7C38496A-8CCD-B6D2-9A13-71638A3819EA}"/>
              </a:ext>
            </a:extLst>
          </p:cNvPr>
          <p:cNvCxnSpPr>
            <a:cxnSpLocks/>
          </p:cNvCxnSpPr>
          <p:nvPr/>
        </p:nvCxnSpPr>
        <p:spPr>
          <a:xfrm>
            <a:off x="17163127" y="17573025"/>
            <a:ext cx="1739744" cy="138356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92BF8B4-B057-E631-CE2A-83E4C0107623}"/>
              </a:ext>
            </a:extLst>
          </p:cNvPr>
          <p:cNvGrpSpPr>
            <a:grpSpLocks noChangeAspect="1"/>
          </p:cNvGrpSpPr>
          <p:nvPr/>
        </p:nvGrpSpPr>
        <p:grpSpPr>
          <a:xfrm>
            <a:off x="19036863" y="20257242"/>
            <a:ext cx="2789026" cy="1210613"/>
            <a:chOff x="19355456" y="23139401"/>
            <a:chExt cx="2397941" cy="1040858"/>
          </a:xfrm>
        </p:grpSpPr>
        <p:pic>
          <p:nvPicPr>
            <p:cNvPr id="265" name="Picture 264" descr="A picture containing text&#10;&#10;AI-generated content may be incorrect.">
              <a:extLst>
                <a:ext uri="{FF2B5EF4-FFF2-40B4-BE49-F238E27FC236}">
                  <a16:creationId xmlns:a16="http://schemas.microsoft.com/office/drawing/2014/main" id="{38C9EA55-7ED6-3FC8-309F-C8A32D394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46734" t="4184" r="24570" b="7671"/>
            <a:stretch>
              <a:fillRect/>
            </a:stretch>
          </p:blipFill>
          <p:spPr>
            <a:xfrm rot="5400000">
              <a:off x="20033998" y="22460859"/>
              <a:ext cx="1040858" cy="239794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</p:pic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E2CE3E5-62D0-B134-D00E-E8CBA60C84F6}"/>
                </a:ext>
              </a:extLst>
            </p:cNvPr>
            <p:cNvSpPr txBox="1"/>
            <p:nvPr/>
          </p:nvSpPr>
          <p:spPr>
            <a:xfrm>
              <a:off x="20886628" y="23162192"/>
              <a:ext cx="837356" cy="584775"/>
            </a:xfrm>
            <a:prstGeom prst="rect">
              <a:avLst/>
            </a:prstGeom>
            <a:solidFill>
              <a:schemeClr val="tx1">
                <a:alpha val="4953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Wire layer 2</a:t>
              </a:r>
            </a:p>
          </p:txBody>
        </p:sp>
        <p:cxnSp>
          <p:nvCxnSpPr>
            <p:cNvPr id="267" name="Straight Arrow Connector 266">
              <a:extLst>
                <a:ext uri="{FF2B5EF4-FFF2-40B4-BE49-F238E27FC236}">
                  <a16:creationId xmlns:a16="http://schemas.microsoft.com/office/drawing/2014/main" id="{80814D9A-51E9-2A83-47EC-99AEA4D502B0}"/>
                </a:ext>
              </a:extLst>
            </p:cNvPr>
            <p:cNvCxnSpPr>
              <a:cxnSpLocks/>
              <a:stCxn id="266" idx="1"/>
            </p:cNvCxnSpPr>
            <p:nvPr/>
          </p:nvCxnSpPr>
          <p:spPr>
            <a:xfrm flipH="1">
              <a:off x="20408178" y="23454580"/>
              <a:ext cx="478451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BC9BA2-2DAD-666C-0E52-0585277AA5B3}"/>
              </a:ext>
            </a:extLst>
          </p:cNvPr>
          <p:cNvGrpSpPr>
            <a:grpSpLocks noChangeAspect="1"/>
          </p:cNvGrpSpPr>
          <p:nvPr/>
        </p:nvGrpSpPr>
        <p:grpSpPr>
          <a:xfrm>
            <a:off x="19040393" y="18959564"/>
            <a:ext cx="2774565" cy="1203591"/>
            <a:chOff x="19353968" y="20960137"/>
            <a:chExt cx="2399429" cy="1040859"/>
          </a:xfrm>
        </p:grpSpPr>
        <p:pic>
          <p:nvPicPr>
            <p:cNvPr id="272" name="Picture 271" descr="Text&#10;&#10;AI-generated content may be incorrect.">
              <a:extLst>
                <a:ext uri="{FF2B5EF4-FFF2-40B4-BE49-F238E27FC236}">
                  <a16:creationId xmlns:a16="http://schemas.microsoft.com/office/drawing/2014/main" id="{3E876C64-88F5-B5B3-CF67-727A2C1DC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8758" t="30190" r="29370" b="33320"/>
            <a:stretch>
              <a:fillRect/>
            </a:stretch>
          </p:blipFill>
          <p:spPr>
            <a:xfrm rot="5400000">
              <a:off x="20033253" y="20280852"/>
              <a:ext cx="1040859" cy="2399429"/>
            </a:xfrm>
            <a:prstGeom prst="rect">
              <a:avLst/>
            </a:prstGeom>
            <a:ln w="22225">
              <a:solidFill>
                <a:srgbClr val="FF0000"/>
              </a:solidFill>
            </a:ln>
          </p:spPr>
        </p:pic>
        <p:cxnSp>
          <p:nvCxnSpPr>
            <p:cNvPr id="277" name="Straight Arrow Connector 276">
              <a:extLst>
                <a:ext uri="{FF2B5EF4-FFF2-40B4-BE49-F238E27FC236}">
                  <a16:creationId xmlns:a16="http://schemas.microsoft.com/office/drawing/2014/main" id="{19B67A54-A3B8-7D71-5F68-EA3824D90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84650" y="21108742"/>
              <a:ext cx="211525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B65E7724-0867-6491-5489-2D932F9485D7}"/>
                </a:ext>
              </a:extLst>
            </p:cNvPr>
            <p:cNvCxnSpPr>
              <a:cxnSpLocks/>
            </p:cNvCxnSpPr>
            <p:nvPr/>
          </p:nvCxnSpPr>
          <p:spPr>
            <a:xfrm>
              <a:off x="19637375" y="21108742"/>
              <a:ext cx="206524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E53602E0-AB09-6D0E-AF2C-9BFDEB4B868D}"/>
                </a:ext>
              </a:extLst>
            </p:cNvPr>
            <p:cNvSpPr txBox="1"/>
            <p:nvPr/>
          </p:nvSpPr>
          <p:spPr>
            <a:xfrm>
              <a:off x="19643885" y="21177628"/>
              <a:ext cx="550936" cy="492443"/>
            </a:xfrm>
            <a:prstGeom prst="rect">
              <a:avLst/>
            </a:prstGeom>
            <a:solidFill>
              <a:schemeClr val="tx1">
                <a:alpha val="4956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340 nm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DDF0E40F-0CD9-B9CD-F788-CF1460ED26FA}"/>
                </a:ext>
              </a:extLst>
            </p:cNvPr>
            <p:cNvSpPr txBox="1"/>
            <p:nvPr/>
          </p:nvSpPr>
          <p:spPr>
            <a:xfrm>
              <a:off x="20886039" y="20994568"/>
              <a:ext cx="837356" cy="584775"/>
            </a:xfrm>
            <a:prstGeom prst="rect">
              <a:avLst/>
            </a:prstGeom>
            <a:solidFill>
              <a:schemeClr val="tx1">
                <a:alpha val="4953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Wire layer 1</a:t>
              </a:r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E2FA608C-07E5-E543-A0BD-DF3673B3F748}"/>
              </a:ext>
            </a:extLst>
          </p:cNvPr>
          <p:cNvGrpSpPr>
            <a:grpSpLocks noChangeAspect="1"/>
          </p:cNvGrpSpPr>
          <p:nvPr/>
        </p:nvGrpSpPr>
        <p:grpSpPr>
          <a:xfrm>
            <a:off x="141215" y="21896932"/>
            <a:ext cx="9745839" cy="5628982"/>
            <a:chOff x="5105815" y="14219730"/>
            <a:chExt cx="5866985" cy="3388641"/>
          </a:xfrm>
        </p:grpSpPr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79537602-6B65-34C5-E267-E5FE6C9E86BC}"/>
                </a:ext>
              </a:extLst>
            </p:cNvPr>
            <p:cNvGrpSpPr/>
            <p:nvPr/>
          </p:nvGrpSpPr>
          <p:grpSpPr>
            <a:xfrm>
              <a:off x="5105815" y="14219730"/>
              <a:ext cx="2792301" cy="2424271"/>
              <a:chOff x="5004372" y="1077205"/>
              <a:chExt cx="2792301" cy="2424271"/>
            </a:xfrm>
          </p:grpSpPr>
          <p:pic>
            <p:nvPicPr>
              <p:cNvPr id="376" name="Picture 375">
                <a:extLst>
                  <a:ext uri="{FF2B5EF4-FFF2-40B4-BE49-F238E27FC236}">
                    <a16:creationId xmlns:a16="http://schemas.microsoft.com/office/drawing/2014/main" id="{550E91A3-D10D-A0C1-B0F0-1C0F8E76BB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13600"/>
              <a:stretch>
                <a:fillRect/>
              </a:stretch>
            </p:blipFill>
            <p:spPr>
              <a:xfrm>
                <a:off x="5004372" y="1077205"/>
                <a:ext cx="2792301" cy="2424271"/>
              </a:xfrm>
              <a:prstGeom prst="rect">
                <a:avLst/>
              </a:prstGeom>
            </p:spPr>
          </p:pic>
          <p:cxnSp>
            <p:nvCxnSpPr>
              <p:cNvPr id="377" name="Straight Arrow Connector 376">
                <a:extLst>
                  <a:ext uri="{FF2B5EF4-FFF2-40B4-BE49-F238E27FC236}">
                    <a16:creationId xmlns:a16="http://schemas.microsoft.com/office/drawing/2014/main" id="{26B714EF-3C8E-FF4B-647E-69FF6FCC25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80758" y="2057001"/>
                <a:ext cx="529501" cy="27965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Arrow Connector 377">
                <a:extLst>
                  <a:ext uri="{FF2B5EF4-FFF2-40B4-BE49-F238E27FC236}">
                    <a16:creationId xmlns:a16="http://schemas.microsoft.com/office/drawing/2014/main" id="{674670AB-FBCC-39FD-3A2F-6BA558599F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38562" y="2057001"/>
                <a:ext cx="433343" cy="29823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9" name="TextBox 378">
                    <a:extLst>
                      <a:ext uri="{FF2B5EF4-FFF2-40B4-BE49-F238E27FC236}">
                        <a16:creationId xmlns:a16="http://schemas.microsoft.com/office/drawing/2014/main" id="{18991478-89B8-A319-B5A4-33E8B13D536D}"/>
                      </a:ext>
                    </a:extLst>
                  </p:cNvPr>
                  <p:cNvSpPr txBox="1"/>
                  <p:nvPr/>
                </p:nvSpPr>
                <p:spPr>
                  <a:xfrm rot="1633015">
                    <a:off x="5962494" y="2155094"/>
                    <a:ext cx="699993" cy="26730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180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oMath>
                    </a14:m>
                    <a:endParaRPr lang="en-US" sz="2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79" name="TextBox 378">
                    <a:extLst>
                      <a:ext uri="{FF2B5EF4-FFF2-40B4-BE49-F238E27FC236}">
                        <a16:creationId xmlns:a16="http://schemas.microsoft.com/office/drawing/2014/main" id="{18991478-89B8-A319-B5A4-33E8B13D53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33015">
                    <a:off x="5962494" y="2155094"/>
                    <a:ext cx="699993" cy="26730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0680" t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0" name="TextBox 379">
                    <a:extLst>
                      <a:ext uri="{FF2B5EF4-FFF2-40B4-BE49-F238E27FC236}">
                        <a16:creationId xmlns:a16="http://schemas.microsoft.com/office/drawing/2014/main" id="{28F76486-BC61-D642-6D87-7AF58798766A}"/>
                      </a:ext>
                    </a:extLst>
                  </p:cNvPr>
                  <p:cNvSpPr txBox="1"/>
                  <p:nvPr/>
                </p:nvSpPr>
                <p:spPr>
                  <a:xfrm rot="19155680">
                    <a:off x="6726699" y="2155094"/>
                    <a:ext cx="699993" cy="26730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180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oMath>
                    </a14:m>
                    <a:endParaRPr lang="en-US" sz="2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80" name="TextBox 379">
                    <a:extLst>
                      <a:ext uri="{FF2B5EF4-FFF2-40B4-BE49-F238E27FC236}">
                        <a16:creationId xmlns:a16="http://schemas.microsoft.com/office/drawing/2014/main" id="{28F76486-BC61-D642-6D87-7AF58798766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155680">
                    <a:off x="6726699" y="2155094"/>
                    <a:ext cx="699993" cy="26730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8247" b="-1444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62" name="Picture 361" descr="A picture containing building, roof, tiled&#10;&#10;AI-generated content may be incorrect.">
              <a:extLst>
                <a:ext uri="{FF2B5EF4-FFF2-40B4-BE49-F238E27FC236}">
                  <a16:creationId xmlns:a16="http://schemas.microsoft.com/office/drawing/2014/main" id="{126F389B-5A66-75C6-98AD-48123FBD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 l="13600"/>
            <a:stretch>
              <a:fillRect/>
            </a:stretch>
          </p:blipFill>
          <p:spPr>
            <a:xfrm>
              <a:off x="8053460" y="14219730"/>
              <a:ext cx="2792301" cy="2425461"/>
            </a:xfrm>
            <a:prstGeom prst="rect">
              <a:avLst/>
            </a:prstGeom>
          </p:spPr>
        </p:pic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E6DBF64C-A21F-E457-30AB-F1F2C178A95D}"/>
                </a:ext>
              </a:extLst>
            </p:cNvPr>
            <p:cNvCxnSpPr>
              <a:cxnSpLocks/>
            </p:cNvCxnSpPr>
            <p:nvPr/>
          </p:nvCxnSpPr>
          <p:spPr>
            <a:xfrm>
              <a:off x="9500767" y="15187213"/>
              <a:ext cx="1449843" cy="52766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CF2EF6EB-D384-A372-5C01-0BE5AB9B15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8611" y="15189166"/>
              <a:ext cx="924296" cy="52571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3E1F8F6A-2D5F-CC04-9510-A7494162AA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72907" y="14806147"/>
              <a:ext cx="633876" cy="38301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B48202F8-0632-AB2E-E583-A14447BBD013}"/>
                </a:ext>
              </a:extLst>
            </p:cNvPr>
            <p:cNvSpPr txBox="1"/>
            <p:nvPr/>
          </p:nvSpPr>
          <p:spPr>
            <a:xfrm>
              <a:off x="5138587" y="16355835"/>
              <a:ext cx="693401" cy="21384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</p:spPr>
          <p:txBody>
            <a:bodyPr wrap="square" lIns="45720" tIns="0" rIns="4572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Wiring</a:t>
              </a:r>
            </a:p>
          </p:txBody>
        </p:sp>
        <p:sp>
          <p:nvSpPr>
            <p:cNvPr id="367" name="Down Arrow 366">
              <a:extLst>
                <a:ext uri="{FF2B5EF4-FFF2-40B4-BE49-F238E27FC236}">
                  <a16:creationId xmlns:a16="http://schemas.microsoft.com/office/drawing/2014/main" id="{95C50BE8-417B-F9CE-2F5B-E99171718C47}"/>
                </a:ext>
              </a:extLst>
            </p:cNvPr>
            <p:cNvSpPr/>
            <p:nvPr/>
          </p:nvSpPr>
          <p:spPr>
            <a:xfrm rot="12055220" flipH="1">
              <a:off x="5655595" y="15561660"/>
              <a:ext cx="68692" cy="825070"/>
            </a:xfrm>
            <a:prstGeom prst="down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B6D2E73E-4ED1-3CA8-ABE4-36CB1FA9C204}"/>
                </a:ext>
              </a:extLst>
            </p:cNvPr>
            <p:cNvSpPr txBox="1"/>
            <p:nvPr/>
          </p:nvSpPr>
          <p:spPr>
            <a:xfrm>
              <a:off x="6389964" y="16856175"/>
              <a:ext cx="1422205" cy="427681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</p:spPr>
          <p:txBody>
            <a:bodyPr wrap="square" lIns="45720" tIns="0" rIns="4572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Suspended Thermoelectrics</a:t>
              </a:r>
            </a:p>
          </p:txBody>
        </p:sp>
        <p:sp>
          <p:nvSpPr>
            <p:cNvPr id="369" name="Down Arrow 368">
              <a:extLst>
                <a:ext uri="{FF2B5EF4-FFF2-40B4-BE49-F238E27FC236}">
                  <a16:creationId xmlns:a16="http://schemas.microsoft.com/office/drawing/2014/main" id="{C947B5BE-D0B8-4EE1-176C-5F15B0B21448}"/>
                </a:ext>
              </a:extLst>
            </p:cNvPr>
            <p:cNvSpPr/>
            <p:nvPr/>
          </p:nvSpPr>
          <p:spPr>
            <a:xfrm rot="10800000">
              <a:off x="7407866" y="16144133"/>
              <a:ext cx="80705" cy="712041"/>
            </a:xfrm>
            <a:prstGeom prst="down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01397698-98E3-637A-47D6-7E18508077C7}"/>
                </a:ext>
              </a:extLst>
            </p:cNvPr>
            <p:cNvSpPr txBox="1"/>
            <p:nvPr/>
          </p:nvSpPr>
          <p:spPr>
            <a:xfrm>
              <a:off x="9899297" y="14293435"/>
              <a:ext cx="866600" cy="21384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</p:spPr>
          <p:txBody>
            <a:bodyPr wrap="square" lIns="45720" tIns="0" rIns="4572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Absorber</a:t>
              </a:r>
            </a:p>
          </p:txBody>
        </p:sp>
        <p:sp>
          <p:nvSpPr>
            <p:cNvPr id="371" name="Down Arrow 370">
              <a:extLst>
                <a:ext uri="{FF2B5EF4-FFF2-40B4-BE49-F238E27FC236}">
                  <a16:creationId xmlns:a16="http://schemas.microsoft.com/office/drawing/2014/main" id="{9D8045F6-1689-4860-487D-5994DA0F8D20}"/>
                </a:ext>
              </a:extLst>
            </p:cNvPr>
            <p:cNvSpPr/>
            <p:nvPr/>
          </p:nvSpPr>
          <p:spPr>
            <a:xfrm rot="4350756" flipH="1">
              <a:off x="9651054" y="14268725"/>
              <a:ext cx="68692" cy="453014"/>
            </a:xfrm>
            <a:prstGeom prst="down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2" name="Picture 371">
              <a:extLst>
                <a:ext uri="{FF2B5EF4-FFF2-40B4-BE49-F238E27FC236}">
                  <a16:creationId xmlns:a16="http://schemas.microsoft.com/office/drawing/2014/main" id="{4EDA8C47-1D51-63E6-9E4D-08434172F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 t="7596"/>
            <a:stretch>
              <a:fillRect/>
            </a:stretch>
          </p:blipFill>
          <p:spPr>
            <a:xfrm>
              <a:off x="7926419" y="15714881"/>
              <a:ext cx="3046381" cy="1893490"/>
            </a:xfrm>
            <a:prstGeom prst="rect">
              <a:avLst/>
            </a:prstGeom>
          </p:spPr>
        </p:pic>
        <p:sp>
          <p:nvSpPr>
            <p:cNvPr id="373" name="Down Arrow 372">
              <a:extLst>
                <a:ext uri="{FF2B5EF4-FFF2-40B4-BE49-F238E27FC236}">
                  <a16:creationId xmlns:a16="http://schemas.microsoft.com/office/drawing/2014/main" id="{1DAE08DA-6C49-DD4E-D07F-035B0210085B}"/>
                </a:ext>
              </a:extLst>
            </p:cNvPr>
            <p:cNvSpPr/>
            <p:nvPr/>
          </p:nvSpPr>
          <p:spPr>
            <a:xfrm rot="14505349" flipH="1">
              <a:off x="8160100" y="16333687"/>
              <a:ext cx="66657" cy="901383"/>
            </a:xfrm>
            <a:prstGeom prst="down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C0FF52CD-BE4F-8B38-311A-A99D9E4F3609}"/>
                </a:ext>
              </a:extLst>
            </p:cNvPr>
            <p:cNvSpPr txBox="1"/>
            <p:nvPr/>
          </p:nvSpPr>
          <p:spPr>
            <a:xfrm>
              <a:off x="6945569" y="14293435"/>
              <a:ext cx="866600" cy="21384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</p:spPr>
          <p:txBody>
            <a:bodyPr wrap="square" lIns="45720" tIns="0" rIns="4572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Absorber</a:t>
              </a:r>
            </a:p>
          </p:txBody>
        </p:sp>
        <p:sp>
          <p:nvSpPr>
            <p:cNvPr id="375" name="Down Arrow 374">
              <a:extLst>
                <a:ext uri="{FF2B5EF4-FFF2-40B4-BE49-F238E27FC236}">
                  <a16:creationId xmlns:a16="http://schemas.microsoft.com/office/drawing/2014/main" id="{52D13FA5-08B2-6858-75BB-0D66F0DB4828}"/>
                </a:ext>
              </a:extLst>
            </p:cNvPr>
            <p:cNvSpPr/>
            <p:nvPr/>
          </p:nvSpPr>
          <p:spPr>
            <a:xfrm rot="3383918" flipH="1">
              <a:off x="6660295" y="14396109"/>
              <a:ext cx="70572" cy="622008"/>
            </a:xfrm>
            <a:prstGeom prst="downArrow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85543CE-79F4-8638-E68B-663ADB3F0714}"/>
              </a:ext>
            </a:extLst>
          </p:cNvPr>
          <p:cNvGrpSpPr>
            <a:grpSpLocks noChangeAspect="1"/>
          </p:cNvGrpSpPr>
          <p:nvPr/>
        </p:nvGrpSpPr>
        <p:grpSpPr>
          <a:xfrm>
            <a:off x="15334596" y="18944026"/>
            <a:ext cx="3702266" cy="2539612"/>
            <a:chOff x="15334596" y="19047650"/>
            <a:chExt cx="3180621" cy="2181783"/>
          </a:xfrm>
        </p:grpSpPr>
        <p:pic>
          <p:nvPicPr>
            <p:cNvPr id="218" name="Picture 217" descr="Graphical user interface&#10;&#10;AI-generated content may be incorrect.">
              <a:extLst>
                <a:ext uri="{FF2B5EF4-FFF2-40B4-BE49-F238E27FC236}">
                  <a16:creationId xmlns:a16="http://schemas.microsoft.com/office/drawing/2014/main" id="{5C2480ED-4F8A-9ABE-53DF-1FD4B1D6B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rcRect l="23712" r="26839" b="7069"/>
            <a:stretch>
              <a:fillRect/>
            </a:stretch>
          </p:blipFill>
          <p:spPr>
            <a:xfrm rot="5400000">
              <a:off x="15776926" y="18626752"/>
              <a:ext cx="2160291" cy="3044952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</p:pic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05448722-8A3D-5261-0766-2B20FC43329C}"/>
                </a:ext>
              </a:extLst>
            </p:cNvPr>
            <p:cNvSpPr/>
            <p:nvPr/>
          </p:nvSpPr>
          <p:spPr>
            <a:xfrm>
              <a:off x="17070154" y="20302870"/>
              <a:ext cx="165499" cy="16174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2AFF247-5FF3-88AF-A37B-6285453D8A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35653" y="19047650"/>
              <a:ext cx="1279564" cy="125522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4E1A88E4-DEDD-C1A0-A262-6758D3168F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47061" y="20109999"/>
              <a:ext cx="1268156" cy="35462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FFA72AB-7CB0-F6A9-77F0-C3EE90C460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53583" y="20824617"/>
              <a:ext cx="1303269" cy="0"/>
            </a:xfrm>
            <a:prstGeom prst="straightConnector1">
              <a:avLst/>
            </a:prstGeom>
            <a:ln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7905480-D694-0089-9DC9-694059DD1C65}"/>
                    </a:ext>
                  </a:extLst>
                </p:cNvPr>
                <p:cNvSpPr txBox="1"/>
                <p:nvPr/>
              </p:nvSpPr>
              <p:spPr>
                <a:xfrm>
                  <a:off x="15613252" y="20776296"/>
                  <a:ext cx="1064715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100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μ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7905480-D694-0089-9DC9-694059DD1C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13252" y="20776296"/>
                  <a:ext cx="1064715" cy="453137"/>
                </a:xfrm>
                <a:prstGeom prst="rect">
                  <a:avLst/>
                </a:prstGeom>
                <a:blipFill>
                  <a:blip r:embed="rId25"/>
                  <a:stretch>
                    <a:fillRect l="-6122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1BB7FB3-5BF8-3436-44D1-88431D2A9C3D}"/>
                </a:ext>
              </a:extLst>
            </p:cNvPr>
            <p:cNvSpPr/>
            <p:nvPr/>
          </p:nvSpPr>
          <p:spPr>
            <a:xfrm>
              <a:off x="15403592" y="20699119"/>
              <a:ext cx="1436808" cy="509988"/>
            </a:xfrm>
            <a:prstGeom prst="rect">
              <a:avLst/>
            </a:prstGeom>
            <a:solidFill>
              <a:schemeClr val="bg1">
                <a:alpha val="4011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B367EE7B-1F94-F2ED-B365-60257114B351}"/>
              </a:ext>
            </a:extLst>
          </p:cNvPr>
          <p:cNvSpPr>
            <a:spLocks noChangeAspect="1"/>
          </p:cNvSpPr>
          <p:nvPr/>
        </p:nvSpPr>
        <p:spPr>
          <a:xfrm>
            <a:off x="14837075" y="18929934"/>
            <a:ext cx="397942" cy="3935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8BA5B2C-BB1D-5EBC-748B-1D4AAAC2DF99}"/>
              </a:ext>
            </a:extLst>
          </p:cNvPr>
          <p:cNvSpPr>
            <a:spLocks noChangeAspect="1"/>
          </p:cNvSpPr>
          <p:nvPr/>
        </p:nvSpPr>
        <p:spPr>
          <a:xfrm>
            <a:off x="14841768" y="16440919"/>
            <a:ext cx="397942" cy="3935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6E7DADD-79AC-FBBA-613E-8F58605104C9}"/>
              </a:ext>
            </a:extLst>
          </p:cNvPr>
          <p:cNvGrpSpPr/>
          <p:nvPr/>
        </p:nvGrpSpPr>
        <p:grpSpPr>
          <a:xfrm>
            <a:off x="9686441" y="7627705"/>
            <a:ext cx="8114272" cy="5080784"/>
            <a:chOff x="13783165" y="7649000"/>
            <a:chExt cx="8114272" cy="5080784"/>
          </a:xfrm>
        </p:grpSpPr>
        <p:pic>
          <p:nvPicPr>
            <p:cNvPr id="291" name="Picture 290">
              <a:extLst>
                <a:ext uri="{FF2B5EF4-FFF2-40B4-BE49-F238E27FC236}">
                  <a16:creationId xmlns:a16="http://schemas.microsoft.com/office/drawing/2014/main" id="{430F941F-AA7F-ED7D-2506-18D3335AB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34047" t="3318" r="3337"/>
            <a:stretch>
              <a:fillRect/>
            </a:stretch>
          </p:blipFill>
          <p:spPr>
            <a:xfrm>
              <a:off x="13783165" y="7752924"/>
              <a:ext cx="7930155" cy="4976860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1D7F019-BD6C-0F44-2A06-3A4CB33155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868133" y="8876155"/>
              <a:ext cx="783368" cy="442471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8F158121-FCE1-3650-20BC-FCF462FFEB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90" r="18932"/>
            <a:stretch>
              <a:fillRect/>
            </a:stretch>
          </p:blipFill>
          <p:spPr bwMode="auto">
            <a:xfrm>
              <a:off x="13914041" y="8588151"/>
              <a:ext cx="4019972" cy="4043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5E6D61B-80D7-9923-51FF-EF237C2E8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5978688" y="7867733"/>
              <a:ext cx="2896798" cy="1629449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E941309-A840-39A9-6337-FC6AF323C4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78904" y="7852062"/>
              <a:ext cx="585485" cy="167519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3C57911-BA21-0550-5DDF-F16EC89C5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67348" y="9478618"/>
              <a:ext cx="297041" cy="37337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8B60958-8757-7FAD-E6C1-723BD35B9DB8}"/>
                </a:ext>
              </a:extLst>
            </p:cNvPr>
            <p:cNvSpPr/>
            <p:nvPr/>
          </p:nvSpPr>
          <p:spPr>
            <a:xfrm>
              <a:off x="19998767" y="7927942"/>
              <a:ext cx="1699228" cy="13801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CDCF468-EED6-6C67-0879-445EAE55638E}"/>
                </a:ext>
              </a:extLst>
            </p:cNvPr>
            <p:cNvSpPr/>
            <p:nvPr/>
          </p:nvSpPr>
          <p:spPr>
            <a:xfrm>
              <a:off x="21421541" y="8444633"/>
              <a:ext cx="180165" cy="32839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53E697E-C659-79A6-E36D-EC48850D5FCC}"/>
                </a:ext>
              </a:extLst>
            </p:cNvPr>
            <p:cNvSpPr txBox="1"/>
            <p:nvPr/>
          </p:nvSpPr>
          <p:spPr>
            <a:xfrm>
              <a:off x="19125370" y="7841597"/>
              <a:ext cx="11838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Thermal map from PREFIRE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789D6F12-D4C9-4619-CA14-02073624F161}"/>
                    </a:ext>
                  </a:extLst>
                </p:cNvPr>
                <p:cNvSpPr txBox="1"/>
                <p:nvPr/>
              </p:nvSpPr>
              <p:spPr>
                <a:xfrm rot="10800000">
                  <a:off x="18765732" y="7701318"/>
                  <a:ext cx="1001970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→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789D6F12-D4C9-4619-CA14-02073624F1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800000">
                  <a:off x="18765732" y="7701318"/>
                  <a:ext cx="1001970" cy="646331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53" name="Picture 52" descr="Qr code&#10;&#10;AI-generated content may be incorrect.">
              <a:extLst>
                <a:ext uri="{FF2B5EF4-FFF2-40B4-BE49-F238E27FC236}">
                  <a16:creationId xmlns:a16="http://schemas.microsoft.com/office/drawing/2014/main" id="{B6C923E5-304F-DDA4-0909-23DBD1E92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3966389" y="7649000"/>
              <a:ext cx="1106428" cy="1106428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B21A00-911F-4117-3C6B-A68051EB162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3859058" y="8631271"/>
              <a:ext cx="132109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Learn more about PREFIRE</a:t>
              </a:r>
            </a:p>
          </p:txBody>
        </p:sp>
        <p:pic>
          <p:nvPicPr>
            <p:cNvPr id="170" name="Picture 169" descr="Qr code&#10;&#10;AI-generated content may be incorrect.">
              <a:extLst>
                <a:ext uri="{FF2B5EF4-FFF2-40B4-BE49-F238E27FC236}">
                  <a16:creationId xmlns:a16="http://schemas.microsoft.com/office/drawing/2014/main" id="{98A262B0-B64F-5C45-98EE-950887CE3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0763312" y="7668958"/>
              <a:ext cx="1066967" cy="1066967"/>
            </a:xfrm>
            <a:prstGeom prst="rect">
              <a:avLst/>
            </a:prstGeom>
          </p:spPr>
        </p:pic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B7BAC0F-2E20-917D-1C3B-8B522463A509}"/>
                </a:ext>
              </a:extLst>
            </p:cNvPr>
            <p:cNvSpPr txBox="1"/>
            <p:nvPr/>
          </p:nvSpPr>
          <p:spPr>
            <a:xfrm>
              <a:off x="20691488" y="8623783"/>
              <a:ext cx="12059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Learn more about Diviner</a:t>
              </a:r>
              <a:endParaRPr lang="en-US" sz="1200" dirty="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FBC1C6A-2965-EB64-8072-C091FCCC1381}"/>
                </a:ext>
              </a:extLst>
            </p:cNvPr>
            <p:cNvSpPr txBox="1"/>
            <p:nvPr/>
          </p:nvSpPr>
          <p:spPr>
            <a:xfrm>
              <a:off x="20513891" y="9017644"/>
              <a:ext cx="13499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Thermal map from JPL’s Diviner on LRO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9443FB04-8F5E-A2FD-A620-D9C8951BCD30}"/>
                    </a:ext>
                  </a:extLst>
                </p:cNvPr>
                <p:cNvSpPr txBox="1"/>
                <p:nvPr/>
              </p:nvSpPr>
              <p:spPr>
                <a:xfrm rot="6570891">
                  <a:off x="21051285" y="9838924"/>
                  <a:ext cx="1001970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→</m:t>
                        </m:r>
                      </m:oMath>
                    </m:oMathPara>
                  </a14:m>
                  <a:endParaRPr lang="en-US" sz="3600" dirty="0"/>
                </a:p>
              </p:txBody>
            </p:sp>
          </mc:Choice>
          <mc:Fallback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9443FB04-8F5E-A2FD-A620-D9C8951BCD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570891">
                  <a:off x="21051285" y="9838924"/>
                  <a:ext cx="1001970" cy="646331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3" name="Picture 122">
            <a:extLst>
              <a:ext uri="{FF2B5EF4-FFF2-40B4-BE49-F238E27FC236}">
                <a16:creationId xmlns:a16="http://schemas.microsoft.com/office/drawing/2014/main" id="{210DA7DD-8DAF-6D1B-30E8-C11CCE7DD0F9}"/>
              </a:ext>
            </a:extLst>
          </p:cNvPr>
          <p:cNvPicPr>
            <a:picLocks noChangeAspect="1"/>
          </p:cNvPicPr>
          <p:nvPr/>
        </p:nvPicPr>
        <p:blipFill>
          <a:blip r:embed="rId33"/>
          <a:srcRect t="4527" r="3841"/>
          <a:stretch>
            <a:fillRect/>
          </a:stretch>
        </p:blipFill>
        <p:spPr>
          <a:xfrm>
            <a:off x="3495685" y="8583588"/>
            <a:ext cx="6124422" cy="4560514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878F0E33-D564-5BBA-A93A-AE5530F125F7}"/>
              </a:ext>
            </a:extLst>
          </p:cNvPr>
          <p:cNvGrpSpPr/>
          <p:nvPr/>
        </p:nvGrpSpPr>
        <p:grpSpPr>
          <a:xfrm>
            <a:off x="17726604" y="7523495"/>
            <a:ext cx="4914900" cy="5003800"/>
            <a:chOff x="9661186" y="7753669"/>
            <a:chExt cx="4914900" cy="5003800"/>
          </a:xfrm>
        </p:grpSpPr>
        <p:pic>
          <p:nvPicPr>
            <p:cNvPr id="72" name="Picture 71" descr="Diagram&#10;&#10;AI-generated content may be incorrect.">
              <a:extLst>
                <a:ext uri="{FF2B5EF4-FFF2-40B4-BE49-F238E27FC236}">
                  <a16:creationId xmlns:a16="http://schemas.microsoft.com/office/drawing/2014/main" id="{520C08C6-1E1F-1FB2-AD71-F0EBC1F31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6794990">
              <a:off x="9616736" y="7798119"/>
              <a:ext cx="5003800" cy="4914900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6639018-C9F6-A4E9-FEFE-9AFD812ECE47}"/>
                </a:ext>
              </a:extLst>
            </p:cNvPr>
            <p:cNvSpPr/>
            <p:nvPr/>
          </p:nvSpPr>
          <p:spPr>
            <a:xfrm>
              <a:off x="10003858" y="8967963"/>
              <a:ext cx="258772" cy="1895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F3AB4C7-E6D7-3F68-19B5-5F2EEAA26F91}"/>
                </a:ext>
              </a:extLst>
            </p:cNvPr>
            <p:cNvSpPr/>
            <p:nvPr/>
          </p:nvSpPr>
          <p:spPr>
            <a:xfrm>
              <a:off x="13074311" y="7953796"/>
              <a:ext cx="258772" cy="1895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23C2048B-0204-8192-2F1D-27974021C8FD}"/>
                </a:ext>
              </a:extLst>
            </p:cNvPr>
            <p:cNvCxnSpPr>
              <a:cxnSpLocks/>
            </p:cNvCxnSpPr>
            <p:nvPr/>
          </p:nvCxnSpPr>
          <p:spPr>
            <a:xfrm>
              <a:off x="11196069" y="10018672"/>
              <a:ext cx="1224583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7DF8C6-4E36-A38A-205D-A84080EC6D72}"/>
                </a:ext>
              </a:extLst>
            </p:cNvPr>
            <p:cNvSpPr txBox="1"/>
            <p:nvPr/>
          </p:nvSpPr>
          <p:spPr>
            <a:xfrm>
              <a:off x="9918369" y="9812775"/>
              <a:ext cx="156388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Uranus Orbiter and Probe mission concept calls for a Diviner-like instrument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53EDF86B-4616-B08D-8EF1-4D828DA9CB58}"/>
              </a:ext>
            </a:extLst>
          </p:cNvPr>
          <p:cNvSpPr txBox="1"/>
          <p:nvPr/>
        </p:nvSpPr>
        <p:spPr>
          <a:xfrm>
            <a:off x="18943005" y="12576072"/>
            <a:ext cx="308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adapted from: “PLANETARY MISSION CONCEPT STUDY FOR THE 2023–2032 DECADAL SURVEY - Journey to an Ice Giant System – Uranus Orbiter and Probe”, 7 Jun 2021, https://</a:t>
            </a:r>
            <a:r>
              <a:rPr lang="en-US" sz="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science.nasa.gov</a:t>
            </a:r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/wp-content/uploads/2023/10/</a:t>
            </a:r>
            <a:r>
              <a:rPr lang="en-US" sz="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uranus</a:t>
            </a:r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-orbiter-and-</a:t>
            </a:r>
            <a:r>
              <a:rPr lang="en-US" sz="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probe.pdf</a:t>
            </a:r>
            <a:endParaRPr lang="en-US" sz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167A3F6-6078-09E8-70D8-A50A14D65269}"/>
              </a:ext>
            </a:extLst>
          </p:cNvPr>
          <p:cNvSpPr txBox="1"/>
          <p:nvPr/>
        </p:nvSpPr>
        <p:spPr>
          <a:xfrm>
            <a:off x="3172991" y="13199520"/>
            <a:ext cx="648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1: Spectral radiance of cold space bodies peak in the FIR.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F01A94-E67B-AD05-02A6-FD5EC6F10CDC}"/>
              </a:ext>
            </a:extLst>
          </p:cNvPr>
          <p:cNvSpPr txBox="1"/>
          <p:nvPr/>
        </p:nvSpPr>
        <p:spPr>
          <a:xfrm>
            <a:off x="9886753" y="12652116"/>
            <a:ext cx="5573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2: A FIR thermopile detector can perform thermal imaging and spectroscopy of the Earth, Moon, Uranus, and other bodies in the Solar System.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3E3043E4-BBBA-F441-157C-4A39FBFBD2B6}"/>
              </a:ext>
            </a:extLst>
          </p:cNvPr>
          <p:cNvCxnSpPr>
            <a:cxnSpLocks/>
          </p:cNvCxnSpPr>
          <p:nvPr/>
        </p:nvCxnSpPr>
        <p:spPr>
          <a:xfrm>
            <a:off x="20534602" y="18376673"/>
            <a:ext cx="329184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C09D6401-2A39-56D5-87FC-FD0C4C815D30}"/>
              </a:ext>
            </a:extLst>
          </p:cNvPr>
          <p:cNvSpPr txBox="1"/>
          <p:nvPr/>
        </p:nvSpPr>
        <p:spPr>
          <a:xfrm>
            <a:off x="15568147" y="13017782"/>
            <a:ext cx="198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Incident Power, </a:t>
            </a:r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3437FCB-7FEC-8420-72BE-D5036D646935}"/>
              </a:ext>
            </a:extLst>
          </p:cNvPr>
          <p:cNvSpPr txBox="1"/>
          <p:nvPr/>
        </p:nvSpPr>
        <p:spPr>
          <a:xfrm>
            <a:off x="20261275" y="13222429"/>
            <a:ext cx="436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1DA80F4-2A1E-6278-CABF-B4AB262D61AB}"/>
              </a:ext>
            </a:extLst>
          </p:cNvPr>
          <p:cNvSpPr txBox="1"/>
          <p:nvPr/>
        </p:nvSpPr>
        <p:spPr>
          <a:xfrm>
            <a:off x="15569902" y="13656866"/>
            <a:ext cx="1191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n-type: </a:t>
            </a:r>
            <a:r>
              <a:rPr lang="en-US" sz="2000" i="1" dirty="0">
                <a:solidFill>
                  <a:schemeClr val="bg1"/>
                </a:solidFill>
              </a:rPr>
              <a:t>S</a:t>
            </a:r>
            <a:r>
              <a:rPr lang="en-US" sz="2000" i="1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A05FBEE-20D7-26C7-1C4B-C1D42490C1E3}"/>
              </a:ext>
            </a:extLst>
          </p:cNvPr>
          <p:cNvSpPr txBox="1"/>
          <p:nvPr/>
        </p:nvSpPr>
        <p:spPr>
          <a:xfrm>
            <a:off x="15553365" y="14229873"/>
            <a:ext cx="1191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p-type: </a:t>
            </a:r>
            <a:r>
              <a:rPr lang="en-US" sz="2000" i="1" dirty="0">
                <a:solidFill>
                  <a:schemeClr val="bg1"/>
                </a:solidFill>
              </a:rPr>
              <a:t>S</a:t>
            </a:r>
            <a:r>
              <a:rPr lang="en-US" sz="2000" i="1" baseline="-250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FEC7E9F-75E4-0B79-8F9E-78B74C0366AD}"/>
              </a:ext>
            </a:extLst>
          </p:cNvPr>
          <p:cNvCxnSpPr/>
          <p:nvPr/>
        </p:nvCxnSpPr>
        <p:spPr>
          <a:xfrm flipV="1">
            <a:off x="16647304" y="13767246"/>
            <a:ext cx="299250" cy="89676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0E41CF2A-3BE0-4404-0D3A-255FB5C06C17}"/>
              </a:ext>
            </a:extLst>
          </p:cNvPr>
          <p:cNvCxnSpPr>
            <a:cxnSpLocks/>
          </p:cNvCxnSpPr>
          <p:nvPr/>
        </p:nvCxnSpPr>
        <p:spPr>
          <a:xfrm flipV="1">
            <a:off x="16595092" y="14229873"/>
            <a:ext cx="675312" cy="198549"/>
          </a:xfrm>
          <a:prstGeom prst="straightConnector1">
            <a:avLst/>
          </a:prstGeom>
          <a:ln w="222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857FDB47-8F0C-66DE-A68F-D7FBF10B3A0C}"/>
              </a:ext>
            </a:extLst>
          </p:cNvPr>
          <p:cNvSpPr txBox="1"/>
          <p:nvPr/>
        </p:nvSpPr>
        <p:spPr>
          <a:xfrm>
            <a:off x="20745829" y="13074342"/>
            <a:ext cx="884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Layer</a:t>
            </a:r>
            <a:endParaRPr lang="en-US" sz="2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8ADDCA0-1C58-BF52-D925-8D07A3C88D5E}"/>
              </a:ext>
            </a:extLst>
          </p:cNvPr>
          <p:cNvSpPr txBox="1"/>
          <p:nvPr/>
        </p:nvSpPr>
        <p:spPr>
          <a:xfrm>
            <a:off x="20263540" y="14662226"/>
            <a:ext cx="436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25" name="Picture 2" descr="http://wanda.fiu.edu/teaching/courses/Modern_lab_manual/_images/thermopile.png">
            <a:extLst>
              <a:ext uri="{FF2B5EF4-FFF2-40B4-BE49-F238E27FC236}">
                <a16:creationId xmlns:a16="http://schemas.microsoft.com/office/drawing/2014/main" id="{F388E2F7-FE7E-CFFD-7740-7E3A6223C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37"/>
          <a:stretch>
            <a:fillRect/>
          </a:stretch>
        </p:blipFill>
        <p:spPr bwMode="auto">
          <a:xfrm>
            <a:off x="15687300" y="12259854"/>
            <a:ext cx="6207125" cy="357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" name="TextBox 209">
            <a:extLst>
              <a:ext uri="{FF2B5EF4-FFF2-40B4-BE49-F238E27FC236}">
                <a16:creationId xmlns:a16="http://schemas.microsoft.com/office/drawing/2014/main" id="{2177DF2D-30A4-A023-D21E-52D89493D6FD}"/>
              </a:ext>
            </a:extLst>
          </p:cNvPr>
          <p:cNvSpPr txBox="1"/>
          <p:nvPr/>
        </p:nvSpPr>
        <p:spPr>
          <a:xfrm>
            <a:off x="20619431" y="14530459"/>
            <a:ext cx="14306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Layer</a:t>
            </a: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086F1CCE-D35B-A577-1E34-B9E1957F1673}"/>
                  </a:ext>
                </a:extLst>
              </p:cNvPr>
              <p:cNvSpPr txBox="1"/>
              <p:nvPr/>
            </p:nvSpPr>
            <p:spPr>
              <a:xfrm>
                <a:off x="9990556" y="15198353"/>
                <a:ext cx="4786329" cy="729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Detector Sensitivity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 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p>
                        <m:r>
                          <a:rPr lang="en-US" sz="2400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US" sz="24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sub>
                        </m:sSub>
                      </m:den>
                    </m:f>
                    <m:r>
                      <m:rPr>
                        <m:sty m:val="p"/>
                      </m:rPr>
                      <a:rPr lang="en-US" sz="2400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086F1CCE-D35B-A577-1E34-B9E1957F1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0556" y="15198353"/>
                <a:ext cx="4786329" cy="729559"/>
              </a:xfrm>
              <a:prstGeom prst="rect">
                <a:avLst/>
              </a:prstGeom>
              <a:blipFill>
                <a:blip r:embed="rId36"/>
                <a:stretch>
                  <a:fillRect l="-1852" r="-1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8F43A66-CFD3-2152-F447-44B57ADC3876}"/>
                  </a:ext>
                </a:extLst>
              </p:cNvPr>
              <p:cNvSpPr txBox="1"/>
              <p:nvPr/>
            </p:nvSpPr>
            <p:spPr>
              <a:xfrm>
                <a:off x="18627892" y="15015570"/>
                <a:ext cx="1551963" cy="572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US" sz="24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𝑃</m:t>
                          </m:r>
                        </m:num>
                        <m:den>
                          <m:r>
                            <a:rPr lang="en-US" sz="2400" i="1" dirty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𝐺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8F43A66-CFD3-2152-F447-44B57ADC3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7892" y="15015570"/>
                <a:ext cx="1551963" cy="572657"/>
              </a:xfrm>
              <a:prstGeom prst="rect">
                <a:avLst/>
              </a:prstGeom>
              <a:blipFill>
                <a:blip r:embed="rId37"/>
                <a:stretch>
                  <a:fillRect t="-121739" r="-13821" b="-191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TextBox 133">
            <a:extLst>
              <a:ext uri="{FF2B5EF4-FFF2-40B4-BE49-F238E27FC236}">
                <a16:creationId xmlns:a16="http://schemas.microsoft.com/office/drawing/2014/main" id="{4D806466-8036-AFF1-F383-6B6655BDD750}"/>
              </a:ext>
            </a:extLst>
          </p:cNvPr>
          <p:cNvSpPr txBox="1"/>
          <p:nvPr/>
        </p:nvSpPr>
        <p:spPr>
          <a:xfrm>
            <a:off x="16647007" y="14978733"/>
            <a:ext cx="1922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is thermal link between T</a:t>
            </a:r>
            <a:r>
              <a:rPr lang="en-US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T</a:t>
            </a:r>
            <a:r>
              <a:rPr lang="en-US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9F191529-AF13-4B8E-8E0B-DD4D9EF17F37}"/>
                  </a:ext>
                </a:extLst>
              </p:cNvPr>
              <p:cNvSpPr txBox="1"/>
              <p:nvPr/>
            </p:nvSpPr>
            <p:spPr>
              <a:xfrm>
                <a:off x="9997939" y="15909335"/>
                <a:ext cx="455410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 Pixel area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Noise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Responsivity</a:t>
                </a:r>
              </a:p>
            </p:txBody>
          </p:sp>
        </mc:Choice>
        <mc:Fallback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9F191529-AF13-4B8E-8E0B-DD4D9EF17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939" y="15909335"/>
                <a:ext cx="4554108" cy="338554"/>
              </a:xfrm>
              <a:prstGeom prst="rect">
                <a:avLst/>
              </a:prstGeom>
              <a:blipFill>
                <a:blip r:embed="rId38"/>
                <a:stretch>
                  <a:fillRect l="-836"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D2549E9-E34D-752D-4104-BE6FB988B56A}"/>
                  </a:ext>
                </a:extLst>
              </p:cNvPr>
              <p:cNvSpPr txBox="1"/>
              <p:nvPr/>
            </p:nvSpPr>
            <p:spPr>
              <a:xfrm>
                <a:off x="15485813" y="15660759"/>
                <a:ext cx="63444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FIG 3: A voltage is induced across a series of N couples proportional to the </a:t>
                </a:r>
                <a:r>
                  <a:rPr lang="en-US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Seebeck</a:t>
                </a:r>
                <a:r>
                  <a:rPr lang="en-US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coefficient and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i="1" dirty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.</m:t>
                    </m:r>
                  </m:oMath>
                </a14:m>
                <a:endParaRPr lang="en-US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D2549E9-E34D-752D-4104-BE6FB988B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5813" y="15660759"/>
                <a:ext cx="6344411" cy="646331"/>
              </a:xfrm>
              <a:prstGeom prst="rect">
                <a:avLst/>
              </a:prstGeom>
              <a:blipFill>
                <a:blip r:embed="rId39"/>
                <a:stretch>
                  <a:fillRect l="-800" t="-3922" r="-800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>
            <a:extLst>
              <a:ext uri="{FF2B5EF4-FFF2-40B4-BE49-F238E27FC236}">
                <a16:creationId xmlns:a16="http://schemas.microsoft.com/office/drawing/2014/main" id="{2C53F503-0DCC-1F19-9E08-754813E3AD79}"/>
              </a:ext>
            </a:extLst>
          </p:cNvPr>
          <p:cNvSpPr txBox="1"/>
          <p:nvPr/>
        </p:nvSpPr>
        <p:spPr>
          <a:xfrm>
            <a:off x="134421" y="27411508"/>
            <a:ext cx="9699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4: The next-generation detector architecture (Right) will have a larger format size, diffraction-limited pixels, and near unity fill factor when compared to the detector used in PREFIRE (Left).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5D6D1E6-CE61-8D93-A190-10BF9D69384B}"/>
              </a:ext>
            </a:extLst>
          </p:cNvPr>
          <p:cNvSpPr txBox="1"/>
          <p:nvPr/>
        </p:nvSpPr>
        <p:spPr>
          <a:xfrm>
            <a:off x="15118666" y="24031777"/>
            <a:ext cx="5932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5: Results corresponding to Objectives 1-3.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19765588-1D21-EF49-0864-995ED8FFD58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301986" y="21564096"/>
            <a:ext cx="6564951" cy="2513438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59B2885B-CECF-B58F-1033-A88FEB611FE6}"/>
              </a:ext>
            </a:extLst>
          </p:cNvPr>
          <p:cNvSpPr>
            <a:spLocks noChangeAspect="1"/>
          </p:cNvSpPr>
          <p:nvPr/>
        </p:nvSpPr>
        <p:spPr>
          <a:xfrm>
            <a:off x="14837075" y="21614362"/>
            <a:ext cx="397942" cy="39351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197CB1F-7FA1-D08C-7F13-CCFB5387C368}"/>
              </a:ext>
            </a:extLst>
          </p:cNvPr>
          <p:cNvSpPr txBox="1"/>
          <p:nvPr/>
        </p:nvSpPr>
        <p:spPr>
          <a:xfrm>
            <a:off x="1321090" y="5868657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Ricardo Braga Nogueira Branco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(389I, NASA Postdoctoral Fellow)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Matthew E. Kenyon (389I)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7801A96-1E4E-223B-6506-89D497C927BA}"/>
              </a:ext>
            </a:extLst>
          </p:cNvPr>
          <p:cNvSpPr/>
          <p:nvPr/>
        </p:nvSpPr>
        <p:spPr>
          <a:xfrm>
            <a:off x="20544485" y="9476651"/>
            <a:ext cx="796780" cy="59676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2F7445-67FC-8C9A-2247-315F84873D33}"/>
              </a:ext>
            </a:extLst>
          </p:cNvPr>
          <p:cNvSpPr txBox="1"/>
          <p:nvPr/>
        </p:nvSpPr>
        <p:spPr>
          <a:xfrm>
            <a:off x="9964906" y="13569726"/>
            <a:ext cx="51098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Thermopiles work by converting a temperature gradient to a voltage through the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Seebeck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effect.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ACF040C4-3D83-673C-B2C2-403323F96B0B}"/>
              </a:ext>
            </a:extLst>
          </p:cNvPr>
          <p:cNvGrpSpPr>
            <a:grpSpLocks noChangeAspect="1"/>
          </p:cNvGrpSpPr>
          <p:nvPr/>
        </p:nvGrpSpPr>
        <p:grpSpPr>
          <a:xfrm>
            <a:off x="15410670" y="21635095"/>
            <a:ext cx="1682107" cy="576906"/>
            <a:chOff x="17025061" y="23822958"/>
            <a:chExt cx="1496776" cy="513344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96A5321-FBE4-0D91-7DA0-4CCC910EF8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19105" y="23960894"/>
              <a:ext cx="1109777" cy="0"/>
            </a:xfrm>
            <a:prstGeom prst="straightConnector1">
              <a:avLst/>
            </a:prstGeom>
            <a:ln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237A6A7-1E23-83FF-70A4-40DDA10FF953}"/>
                    </a:ext>
                  </a:extLst>
                </p:cNvPr>
                <p:cNvSpPr txBox="1"/>
                <p:nvPr/>
              </p:nvSpPr>
              <p:spPr>
                <a:xfrm>
                  <a:off x="17270593" y="23883165"/>
                  <a:ext cx="1064715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100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μ</m:t>
                      </m:r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</a:p>
              </p:txBody>
            </p:sp>
          </mc:Choice>
          <mc:Fallback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237A6A7-1E23-83FF-70A4-40DDA10FF9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70593" y="23883165"/>
                  <a:ext cx="1064715" cy="453137"/>
                </a:xfrm>
                <a:prstGeom prst="rect">
                  <a:avLst/>
                </a:prstGeom>
                <a:blipFill>
                  <a:blip r:embed="rId41"/>
                  <a:stretch>
                    <a:fillRect l="-5263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76403CC8-79F3-8961-6D76-94DAA7F990C4}"/>
                </a:ext>
              </a:extLst>
            </p:cNvPr>
            <p:cNvSpPr/>
            <p:nvPr/>
          </p:nvSpPr>
          <p:spPr>
            <a:xfrm>
              <a:off x="17025061" y="23822958"/>
              <a:ext cx="1496776" cy="509988"/>
            </a:xfrm>
            <a:prstGeom prst="rect">
              <a:avLst/>
            </a:prstGeom>
            <a:solidFill>
              <a:schemeClr val="bg1">
                <a:alpha val="4011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10666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18454</TotalTime>
  <Words>979</Words>
  <Application>Microsoft Macintosh PowerPoint</Application>
  <PresentationFormat>Custom</PresentationFormat>
  <Paragraphs>108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Braga Nogueira Branco, Ricardo (389I-Affiliate)</cp:lastModifiedBy>
  <cp:revision>392</cp:revision>
  <dcterms:created xsi:type="dcterms:W3CDTF">2022-08-22T17:05:38Z</dcterms:created>
  <dcterms:modified xsi:type="dcterms:W3CDTF">2025-09-25T20:51:39Z</dcterms:modified>
</cp:coreProperties>
</file>